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5" r:id="rId11"/>
    <p:sldId id="266" r:id="rId12"/>
    <p:sldId id="264" r:id="rId13"/>
    <p:sldId id="267" r:id="rId1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2ACFE"/>
    <a:srgbClr val="FFFFFF"/>
    <a:srgbClr val="0000FF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074" y="10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54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59" name="Rounded Rectangle 58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31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30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62" name="Picture 61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60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2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1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6" name="Rectangle 5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7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8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18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5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17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10" name="Rounded Rectangle 9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11" name="Rounded Rectangle 10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12" name="Rounded Rectangle 11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13" name="Rounded Rectangle 12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14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39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37" name="Picture 36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36" name="Picture 35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38" name="Picture 37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61" name="Rounded Rectangle 60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65" name="Rectangle 64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49" name="Straight Connector 48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3" name="Straight Connector 52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Rounded Rectangle 93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800" dirty="0" smtClean="0"/>
            </a:p>
            <a:p>
              <a:r>
                <a:rPr lang="en-US" dirty="0" smtClean="0"/>
                <a:t>            </a:t>
              </a:r>
              <a:r>
                <a:rPr lang="en-US" dirty="0" smtClean="0">
                  <a:solidFill>
                    <a:schemeClr val="tx2"/>
                  </a:solidFill>
                </a:rPr>
                <a:t>Why We Are…?		               Our Facilities</a:t>
              </a: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---------------------------------------		----------------------------------------</a:t>
              </a:r>
            </a:p>
            <a:p>
              <a:endParaRPr lang="en-US" dirty="0" smtClean="0"/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4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6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8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4" name="Rounded Rectangle 13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5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6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8" name="Picture 17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9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1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6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5" name="Rectangle 34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7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7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8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9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32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4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2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3" name="Picture 22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5" name="Picture 24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20" name="Rounded Rectangle 19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7" name="Rectangle 16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" name="Straight Connector 6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Rounded Rectangle 4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sz="800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endParaRPr lang="en-US" dirty="0" smtClean="0"/>
            </a:p>
            <a:p>
              <a:r>
                <a:rPr lang="en-US" dirty="0" smtClean="0"/>
                <a:t>Name :</a:t>
              </a:r>
            </a:p>
            <a:p>
              <a:endParaRPr lang="en-US" dirty="0" smtClean="0"/>
            </a:p>
            <a:p>
              <a:r>
                <a:rPr lang="en-US" dirty="0" smtClean="0"/>
                <a:t>Address  : </a:t>
              </a:r>
            </a:p>
            <a:p>
              <a:endParaRPr lang="en-US" dirty="0" smtClean="0"/>
            </a:p>
            <a:p>
              <a:r>
                <a:rPr lang="en-US" dirty="0" err="1" smtClean="0"/>
                <a:t>Bla</a:t>
              </a:r>
              <a:r>
                <a:rPr lang="en-US" dirty="0" smtClean="0"/>
                <a:t> </a:t>
              </a:r>
              <a:r>
                <a:rPr lang="en-US" dirty="0" err="1" smtClean="0"/>
                <a:t>Bla</a:t>
              </a:r>
              <a:r>
                <a:rPr lang="en-US" dirty="0" smtClean="0"/>
                <a:t> </a:t>
              </a:r>
              <a:r>
                <a:rPr lang="en-US" dirty="0" err="1" smtClean="0"/>
                <a:t>Bla</a:t>
              </a:r>
              <a:r>
                <a:rPr lang="en-US" dirty="0" smtClean="0"/>
                <a:t> ….</a:t>
              </a:r>
              <a:endParaRPr lang="en-US" dirty="0"/>
            </a:p>
          </p:txBody>
        </p:sp>
      </p:grpSp>
      <p:grpSp>
        <p:nvGrpSpPr>
          <p:cNvPr id="40" name="Group 47"/>
          <p:cNvGrpSpPr/>
          <p:nvPr/>
        </p:nvGrpSpPr>
        <p:grpSpPr>
          <a:xfrm>
            <a:off x="3733800" y="3810000"/>
            <a:ext cx="2819400" cy="533400"/>
            <a:chOff x="4343400" y="4191000"/>
            <a:chExt cx="2209800" cy="533400"/>
          </a:xfrm>
        </p:grpSpPr>
        <p:sp>
          <p:nvSpPr>
            <p:cNvPr id="47" name="Rounded Rectangle 46"/>
            <p:cNvSpPr/>
            <p:nvPr/>
          </p:nvSpPr>
          <p:spPr>
            <a:xfrm>
              <a:off x="4343400" y="4191000"/>
              <a:ext cx="2209800" cy="533400"/>
            </a:xfrm>
            <a:prstGeom prst="roundRect">
              <a:avLst>
                <a:gd name="adj" fmla="val 7292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522573" y="4343400"/>
              <a:ext cx="838200" cy="2286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Edit Profile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5562600" y="4343400"/>
              <a:ext cx="838200" cy="2286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Log Out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8839200"/>
            <a:chOff x="0" y="0"/>
            <a:chExt cx="6858000" cy="8839200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5308122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sz="800" dirty="0" smtClean="0"/>
            </a:p>
            <a:p>
              <a:endParaRPr lang="en-US" dirty="0" smtClean="0"/>
            </a:p>
          </p:txBody>
        </p:sp>
      </p:grpSp>
      <p:grpSp>
        <p:nvGrpSpPr>
          <p:cNvPr id="37" name="Group 47"/>
          <p:cNvGrpSpPr/>
          <p:nvPr/>
        </p:nvGrpSpPr>
        <p:grpSpPr>
          <a:xfrm>
            <a:off x="3733800" y="3810000"/>
            <a:ext cx="2819400" cy="533400"/>
            <a:chOff x="4343400" y="4191000"/>
            <a:chExt cx="2209800" cy="533400"/>
          </a:xfrm>
        </p:grpSpPr>
        <p:sp>
          <p:nvSpPr>
            <p:cNvPr id="38" name="Rounded Rectangle 37"/>
            <p:cNvSpPr/>
            <p:nvPr/>
          </p:nvSpPr>
          <p:spPr>
            <a:xfrm>
              <a:off x="4343400" y="4191000"/>
              <a:ext cx="2209800" cy="533400"/>
            </a:xfrm>
            <a:prstGeom prst="roundRect">
              <a:avLst>
                <a:gd name="adj" fmla="val 7292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4522573" y="4343400"/>
              <a:ext cx="838200" cy="2286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Edit Profile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5562600" y="4343400"/>
              <a:ext cx="838200" cy="2286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Log Out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304800" y="4495800"/>
            <a:ext cx="6172200" cy="4038600"/>
          </a:xfrm>
          <a:prstGeom prst="roundRect">
            <a:avLst>
              <a:gd name="adj" fmla="val 4167"/>
            </a:avLst>
          </a:prstGeom>
          <a:solidFill>
            <a:srgbClr val="B2ACFE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 smtClean="0"/>
          </a:p>
          <a:p>
            <a:r>
              <a:rPr lang="en-US" sz="1200" dirty="0" smtClean="0"/>
              <a:t>Name    :   </a:t>
            </a:r>
            <a:r>
              <a:rPr lang="en-US" sz="1200" dirty="0" err="1" smtClean="0"/>
              <a:t>nffndfbnffbnfn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Address        :   </a:t>
            </a:r>
            <a:r>
              <a:rPr lang="en-US" sz="1200" dirty="0" err="1" smtClean="0"/>
              <a:t>fnfnvfnvfnvj</a:t>
            </a:r>
            <a:r>
              <a:rPr lang="en-US" sz="1200" dirty="0" smtClean="0"/>
              <a:t>		New Address  : </a:t>
            </a:r>
          </a:p>
          <a:p>
            <a:endParaRPr lang="en-US" sz="1200" dirty="0" smtClean="0"/>
          </a:p>
          <a:p>
            <a:r>
              <a:rPr lang="en-US" sz="1200" dirty="0" err="1" smtClean="0"/>
              <a:t>Bla</a:t>
            </a:r>
            <a:r>
              <a:rPr lang="en-US" sz="1200" dirty="0" smtClean="0"/>
              <a:t> </a:t>
            </a:r>
            <a:r>
              <a:rPr lang="en-US" sz="1200" dirty="0" err="1" smtClean="0"/>
              <a:t>Bla</a:t>
            </a:r>
            <a:r>
              <a:rPr lang="en-US" sz="1200" dirty="0" smtClean="0"/>
              <a:t> </a:t>
            </a:r>
            <a:r>
              <a:rPr lang="en-US" sz="1200" dirty="0" err="1" smtClean="0"/>
              <a:t>Bla</a:t>
            </a:r>
            <a:r>
              <a:rPr lang="en-US" sz="1200" dirty="0" smtClean="0"/>
              <a:t>…			New </a:t>
            </a:r>
            <a:r>
              <a:rPr lang="en-US" sz="1200" dirty="0" err="1" smtClean="0"/>
              <a:t>Bla</a:t>
            </a:r>
            <a:r>
              <a:rPr lang="en-US" sz="1200" dirty="0" smtClean="0"/>
              <a:t> </a:t>
            </a:r>
            <a:r>
              <a:rPr lang="en-US" sz="1200" dirty="0" err="1" smtClean="0"/>
              <a:t>Bla</a:t>
            </a:r>
            <a:r>
              <a:rPr lang="en-US" sz="1200" dirty="0" smtClean="0"/>
              <a:t> </a:t>
            </a:r>
            <a:r>
              <a:rPr lang="en-US" sz="1200" dirty="0" err="1" smtClean="0"/>
              <a:t>Bla</a:t>
            </a:r>
            <a:r>
              <a:rPr lang="en-US" sz="1200" dirty="0" smtClean="0"/>
              <a:t>…  :</a:t>
            </a:r>
            <a:endParaRPr lang="en-US" sz="1200" dirty="0" smtClean="0"/>
          </a:p>
          <a:p>
            <a:endParaRPr lang="en-US" sz="1200" dirty="0" smtClean="0"/>
          </a:p>
        </p:txBody>
      </p:sp>
      <p:sp>
        <p:nvSpPr>
          <p:cNvPr id="42" name="Rectangle 41"/>
          <p:cNvSpPr/>
          <p:nvPr/>
        </p:nvSpPr>
        <p:spPr>
          <a:xfrm>
            <a:off x="4267200" y="5229225"/>
            <a:ext cx="1981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495800" y="5562600"/>
            <a:ext cx="1752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4267200" y="8229600"/>
            <a:ext cx="1069428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Cancel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971800" y="8229600"/>
            <a:ext cx="1069428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R</a:t>
            </a:r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eset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676400" y="8229600"/>
            <a:ext cx="1069428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Submit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dirty="0" smtClean="0"/>
            </a:p>
            <a:p>
              <a:r>
                <a:rPr lang="en-US" dirty="0" smtClean="0"/>
                <a:t>Address  :  </a:t>
              </a:r>
            </a:p>
            <a:p>
              <a:r>
                <a:rPr lang="en-US" dirty="0" smtClean="0"/>
                <a:t>Telephone  :</a:t>
              </a:r>
            </a:p>
            <a:p>
              <a:r>
                <a:rPr lang="en-US" dirty="0" err="1" smtClean="0"/>
                <a:t>Bla</a:t>
              </a:r>
              <a:r>
                <a:rPr lang="en-US" dirty="0" smtClean="0"/>
                <a:t> </a:t>
              </a:r>
              <a:r>
                <a:rPr lang="en-US" dirty="0" err="1" smtClean="0"/>
                <a:t>Bla</a:t>
              </a:r>
              <a:r>
                <a:rPr lang="en-US" dirty="0" smtClean="0"/>
                <a:t> </a:t>
              </a:r>
              <a:r>
                <a:rPr lang="en-US" dirty="0" err="1" smtClean="0"/>
                <a:t>Bla</a:t>
              </a:r>
              <a:r>
                <a:rPr lang="en-US" dirty="0" smtClean="0"/>
                <a:t>  :</a:t>
              </a:r>
            </a:p>
            <a:p>
              <a:endParaRPr lang="en-US" dirty="0" smtClean="0"/>
            </a:p>
            <a:p>
              <a:r>
                <a:rPr lang="en-US" dirty="0" smtClean="0"/>
                <a:t>Manager				Customer Affair Manager</a:t>
              </a:r>
            </a:p>
            <a:p>
              <a:r>
                <a:rPr lang="en-US" sz="1600" dirty="0" smtClean="0"/>
                <a:t>Name  :				Name  :</a:t>
              </a:r>
            </a:p>
            <a:p>
              <a:r>
                <a:rPr lang="en-US" sz="1600" dirty="0" smtClean="0"/>
                <a:t>Address  </a:t>
              </a:r>
              <a:r>
                <a:rPr lang="en-US" sz="1600" dirty="0" smtClean="0"/>
                <a:t>:  </a:t>
              </a:r>
              <a:r>
                <a:rPr lang="en-US" sz="1600" dirty="0" smtClean="0"/>
                <a:t>				Address  : </a:t>
              </a:r>
              <a:endParaRPr lang="en-US" sz="1600" dirty="0" smtClean="0"/>
            </a:p>
            <a:p>
              <a:r>
                <a:rPr lang="en-US" sz="1600" dirty="0" smtClean="0"/>
                <a:t>Telephone  </a:t>
              </a:r>
              <a:r>
                <a:rPr lang="en-US" sz="1600" dirty="0" smtClean="0"/>
                <a:t>:			</a:t>
              </a:r>
              <a:r>
                <a:rPr lang="en-US" sz="1600" dirty="0" err="1" smtClean="0"/>
                <a:t>Telepone</a:t>
              </a:r>
              <a:r>
                <a:rPr lang="en-US" sz="1600" dirty="0" smtClean="0"/>
                <a:t>  :</a:t>
              </a:r>
              <a:endParaRPr lang="en-US" sz="1600" dirty="0" smtClean="0"/>
            </a:p>
            <a:p>
              <a:r>
                <a:rPr lang="en-US" sz="1600" dirty="0" err="1" smtClean="0"/>
                <a:t>Bla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Bla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Bla</a:t>
              </a:r>
              <a:r>
                <a:rPr lang="en-US" sz="1600" dirty="0" smtClean="0"/>
                <a:t>  </a:t>
              </a:r>
              <a:r>
                <a:rPr lang="en-US" sz="1600" dirty="0" smtClean="0"/>
                <a:t>:			</a:t>
              </a:r>
              <a:r>
                <a:rPr lang="en-US" sz="1600" dirty="0" err="1" smtClean="0"/>
                <a:t>Bla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Bla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Bla</a:t>
              </a:r>
              <a:r>
                <a:rPr lang="en-US" sz="1600" dirty="0" smtClean="0"/>
                <a:t>  :</a:t>
              </a:r>
              <a:endParaRPr lang="en-US" sz="1600" dirty="0" smtClean="0"/>
            </a:p>
            <a:p>
              <a:endParaRPr lang="en-US" dirty="0" smtClean="0"/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 smtClean="0"/>
                <a:t>Payment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38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40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42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48" name="Rounded Rectangle 47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49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50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52" name="Picture 51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53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55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60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69" name="Rectangle 68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70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71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61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62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63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64" name="Rounded Rectangle 63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5" name="Rounded Rectangle 64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rgbClr val="FFFFFF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6" name="Rounded Rectangle 65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7" name="Rounded Rectangle 66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8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56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57" name="Picture 56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8" name="Picture 57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9" name="Picture 58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54" name="Rounded Rectangle 53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51" name="Rectangle 50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43" name="Straight Connector 42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Rounded Rectangle 38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US" dirty="0" smtClean="0">
                  <a:solidFill>
                    <a:schemeClr val="tx2"/>
                  </a:solidFill>
                </a:rPr>
                <a:t>This is how you can go to </a:t>
              </a:r>
              <a:r>
                <a:rPr lang="en-US" dirty="0" err="1" smtClean="0">
                  <a:solidFill>
                    <a:schemeClr val="tx2"/>
                  </a:solidFill>
                </a:rPr>
                <a:t>S</a:t>
              </a:r>
              <a:r>
                <a:rPr lang="en-US" dirty="0" err="1" smtClean="0">
                  <a:solidFill>
                    <a:schemeClr val="tx2"/>
                  </a:solidFill>
                </a:rPr>
                <a:t>erendib</a:t>
              </a:r>
              <a:r>
                <a:rPr lang="en-US" dirty="0" smtClean="0">
                  <a:solidFill>
                    <a:schemeClr val="tx2"/>
                  </a:solidFill>
                </a:rPr>
                <a:t> </a:t>
              </a:r>
            </a:p>
            <a:p>
              <a:r>
                <a:rPr lang="en-US" dirty="0" smtClean="0">
                  <a:solidFill>
                    <a:schemeClr val="tx2"/>
                  </a:solidFill>
                </a:rPr>
                <a:t>Apartments.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Go to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Kolpetty</a:t>
              </a:r>
              <a:r>
                <a:rPr lang="en-US" sz="1400" dirty="0" smtClean="0">
                  <a:solidFill>
                    <a:schemeClr val="tx2"/>
                  </a:solidFill>
                </a:rPr>
                <a:t> Junction.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Just walk few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feets</a:t>
              </a:r>
              <a:r>
                <a:rPr lang="en-US" sz="1400" dirty="0" smtClean="0">
                  <a:solidFill>
                    <a:schemeClr val="tx2"/>
                  </a:solidFill>
                </a:rPr>
                <a:t> on Gall Road towards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Galleface</a:t>
              </a:r>
              <a:r>
                <a:rPr lang="en-US" sz="1400" dirty="0" smtClean="0">
                  <a:solidFill>
                    <a:schemeClr val="tx2"/>
                  </a:solidFill>
                </a:rPr>
                <a:t>.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Turn into St. Michael’s Road.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Walk few </a:t>
              </a:r>
              <a:r>
                <a:rPr lang="en-US" sz="1400" dirty="0" err="1" smtClean="0">
                  <a:solidFill>
                    <a:schemeClr val="tx2"/>
                  </a:solidFill>
                </a:rPr>
                <a:t>feets</a:t>
              </a:r>
              <a:r>
                <a:rPr lang="en-US" sz="1400" dirty="0" smtClean="0">
                  <a:solidFill>
                    <a:schemeClr val="tx2"/>
                  </a:solidFill>
                </a:rPr>
                <a:t>.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You will see it on your Right hand side.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219200" y="1752600"/>
            <a:ext cx="1219200" cy="990600"/>
            <a:chOff x="1219200" y="1676400"/>
            <a:chExt cx="1219200" cy="990600"/>
          </a:xfrm>
        </p:grpSpPr>
        <p:sp>
          <p:nvSpPr>
            <p:cNvPr id="74" name="Rectangle 73"/>
            <p:cNvSpPr/>
            <p:nvPr/>
          </p:nvSpPr>
          <p:spPr>
            <a:xfrm>
              <a:off x="1219200" y="1676400"/>
              <a:ext cx="1219200" cy="9906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1295400" y="1752600"/>
              <a:ext cx="1066800" cy="381000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Location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1295400" y="2209800"/>
              <a:ext cx="1066800" cy="3810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F</a:t>
              </a:r>
              <a:r>
                <a:rPr lang="en-US" sz="1200" b="1" dirty="0" smtClean="0">
                  <a:solidFill>
                    <a:srgbClr val="0000FF"/>
                  </a:solidFill>
                </a:rPr>
                <a:t>acilities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</p:grpSp>
      <p:pic>
        <p:nvPicPr>
          <p:cNvPr id="78" name="Picture 77" descr="NWYRK06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3895725"/>
            <a:ext cx="2253615" cy="3467100"/>
          </a:xfrm>
          <a:prstGeom prst="rect">
            <a:avLst/>
          </a:prstGeom>
        </p:spPr>
      </p:pic>
      <p:pic>
        <p:nvPicPr>
          <p:cNvPr id="79" name="Picture 78" descr="srilanka_map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1600" y="5257800"/>
            <a:ext cx="1564991" cy="2158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6858000" cy="7722078"/>
            <a:chOff x="0" y="0"/>
            <a:chExt cx="6858000" cy="7722078"/>
          </a:xfrm>
        </p:grpSpPr>
        <p:grpSp>
          <p:nvGrpSpPr>
            <p:cNvPr id="36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38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40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46" name="Rounded Rectangle 45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47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48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50" name="Picture 49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51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53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58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67" name="Rectangle 66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68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69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59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60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61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62" name="Rounded Rectangle 61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3" name="Rounded Rectangle 62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4" name="Rounded Rectangle 63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5" name="Rounded Rectangle 64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6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54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55" name="Picture 54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6" name="Picture 55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7" name="Picture 56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52" name="Rounded Rectangle 51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49" name="Rectangle 48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41" name="Straight Connector 40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" name="Straight Connector 38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Rounded Rectangle 36"/>
            <p:cNvSpPr/>
            <p:nvPr/>
          </p:nvSpPr>
          <p:spPr>
            <a:xfrm>
              <a:off x="76200" y="3531078"/>
              <a:ext cx="6705600" cy="4191000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dirty="0" smtClean="0"/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Facility 1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	</a:t>
              </a:r>
              <a:r>
                <a:rPr lang="en-US" sz="1400" dirty="0" smtClean="0">
                  <a:solidFill>
                    <a:schemeClr val="tx2"/>
                  </a:solidFill>
                </a:rPr>
                <a:t>Description</a:t>
              </a:r>
            </a:p>
            <a:p>
              <a:endParaRPr lang="en-US" sz="1400" dirty="0" smtClean="0">
                <a:solidFill>
                  <a:schemeClr val="tx2"/>
                </a:solidFill>
              </a:endParaRP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Facility 2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	</a:t>
              </a:r>
              <a:r>
                <a:rPr lang="en-US" sz="1400" dirty="0" smtClean="0">
                  <a:solidFill>
                    <a:schemeClr val="tx2"/>
                  </a:solidFill>
                </a:rPr>
                <a:t>Description</a:t>
              </a:r>
            </a:p>
            <a:p>
              <a:endParaRPr lang="en-US" sz="1400" dirty="0" smtClean="0">
                <a:solidFill>
                  <a:schemeClr val="tx2"/>
                </a:solidFill>
              </a:endParaRP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Facility 3</a:t>
              </a: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	</a:t>
              </a:r>
              <a:r>
                <a:rPr lang="en-US" sz="1400" dirty="0" smtClean="0">
                  <a:solidFill>
                    <a:schemeClr val="tx2"/>
                  </a:solidFill>
                </a:rPr>
                <a:t>Description</a:t>
              </a:r>
            </a:p>
            <a:p>
              <a:endParaRPr lang="en-US" sz="1400" dirty="0" smtClean="0">
                <a:solidFill>
                  <a:schemeClr val="tx2"/>
                </a:solidFill>
              </a:endParaRPr>
            </a:p>
            <a:p>
              <a:r>
                <a:rPr lang="en-US" sz="1400" dirty="0" smtClean="0">
                  <a:solidFill>
                    <a:schemeClr val="tx2"/>
                  </a:solidFill>
                </a:rPr>
  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  </a:r>
              <a:endParaRPr lang="en-US" sz="1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219200" y="1752600"/>
            <a:ext cx="1219200" cy="990600"/>
            <a:chOff x="1219200" y="1676400"/>
            <a:chExt cx="1219200" cy="990600"/>
          </a:xfrm>
        </p:grpSpPr>
        <p:sp>
          <p:nvSpPr>
            <p:cNvPr id="71" name="Rectangle 70"/>
            <p:cNvSpPr/>
            <p:nvPr/>
          </p:nvSpPr>
          <p:spPr>
            <a:xfrm>
              <a:off x="1219200" y="1676400"/>
              <a:ext cx="1219200" cy="9906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1295400" y="1752600"/>
              <a:ext cx="1066800" cy="3810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Location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1295400" y="2209800"/>
              <a:ext cx="1066800" cy="381000"/>
            </a:xfrm>
            <a:prstGeom prst="roundRect">
              <a:avLst/>
            </a:prstGeom>
            <a:solidFill>
              <a:schemeClr val="bg1"/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F</a:t>
              </a:r>
              <a:r>
                <a:rPr lang="en-US" sz="1200" b="1" dirty="0" smtClean="0">
                  <a:solidFill>
                    <a:srgbClr val="0000FF"/>
                  </a:solidFill>
                </a:rPr>
                <a:t>acilities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0" y="0"/>
            <a:ext cx="6858000" cy="8991600"/>
            <a:chOff x="0" y="0"/>
            <a:chExt cx="6858000" cy="8766810"/>
          </a:xfrm>
        </p:grpSpPr>
        <p:grpSp>
          <p:nvGrpSpPr>
            <p:cNvPr id="36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38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40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46" name="Rounded Rectangle 45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>
                    <a:noAutofit/>
                  </a:bodyPr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47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48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50" name="Picture 49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51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53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58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67" name="Rectangle 66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 anchor="t" anchorCtr="0">
                              <a:no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68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 anchor="t" anchorCtr="0">
                              <a:no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69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 anchor="t" anchorCtr="0">
                              <a:no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59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60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61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62" name="Rounded Rectangle 61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t" anchorCtr="0">
                                <a:noAutofit/>
                              </a:bodyPr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3" name="Rounded Rectangle 62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t" anchorCtr="0">
                                <a:noAutofit/>
                              </a:bodyPr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4" name="Rounded Rectangle 63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t" anchorCtr="0">
                                <a:noAutofit/>
                              </a:bodyPr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5" name="Rounded Rectangle 64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t" anchorCtr="0">
                                <a:noAutofit/>
                              </a:bodyPr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66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t" anchorCtr="0">
                                <a:noAutofit/>
                              </a:bodyPr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54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55" name="Picture 54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6" name="Picture 55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57" name="Picture 56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52" name="Rounded Rectangle 51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>
                        <a:noAutofit/>
                      </a:bodyPr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49" name="Rectangle 48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 anchor="t" anchorCtr="0">
                      <a:no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41" name="Straight Connector 40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9" name="Straight Connector 38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Rounded Rectangle 36"/>
            <p:cNvSpPr/>
            <p:nvPr/>
          </p:nvSpPr>
          <p:spPr>
            <a:xfrm>
              <a:off x="76200" y="3531078"/>
              <a:ext cx="6705600" cy="5235732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</a:rPr>
                <a:t>Living Rooms</a:t>
              </a: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r>
                <a:rPr lang="en-US" dirty="0" smtClean="0">
                  <a:solidFill>
                    <a:schemeClr val="tx2"/>
                  </a:solidFill>
                </a:rPr>
                <a:t>Bed Rooms</a:t>
              </a: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r>
                <a:rPr lang="en-US" dirty="0" smtClean="0">
                  <a:solidFill>
                    <a:schemeClr val="tx2"/>
                  </a:solidFill>
                </a:rPr>
                <a:t>Pantry</a:t>
              </a: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endParaRPr lang="en-US" dirty="0" smtClean="0">
                <a:solidFill>
                  <a:schemeClr val="tx2"/>
                </a:solidFill>
              </a:endParaRPr>
            </a:p>
            <a:p>
              <a:r>
                <a:rPr lang="en-US" dirty="0" smtClean="0">
                  <a:solidFill>
                    <a:schemeClr val="tx2"/>
                  </a:solidFill>
                </a:rPr>
                <a:t>Bathrooms , Dining Rooms , Balcony…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362200" y="1752600"/>
            <a:ext cx="1219200" cy="1447800"/>
            <a:chOff x="2362200" y="1752600"/>
            <a:chExt cx="1219200" cy="1447800"/>
          </a:xfrm>
        </p:grpSpPr>
        <p:sp>
          <p:nvSpPr>
            <p:cNvPr id="71" name="Rectangle 70"/>
            <p:cNvSpPr/>
            <p:nvPr/>
          </p:nvSpPr>
          <p:spPr>
            <a:xfrm>
              <a:off x="2362200" y="1752600"/>
              <a:ext cx="1219200" cy="14478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2438400" y="1828800"/>
              <a:ext cx="1066800" cy="381000"/>
            </a:xfrm>
            <a:prstGeom prst="roundRect">
              <a:avLst/>
            </a:prstGeom>
            <a:solidFill>
              <a:srgbClr val="FFFFFF"/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Luxury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438400" y="2286000"/>
              <a:ext cx="1066800" cy="3810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Semi Luxury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2438400" y="2743200"/>
              <a:ext cx="1066800" cy="3810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158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Ordinary</a:t>
              </a:r>
              <a:endParaRPr lang="en-US" sz="1200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76" name="Rectangle 75"/>
          <p:cNvSpPr/>
          <p:nvPr/>
        </p:nvSpPr>
        <p:spPr>
          <a:xfrm>
            <a:off x="228600" y="39624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057400" y="39624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3886200" y="39624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886200" y="67056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2057400" y="67056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28600" y="67056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886200" y="53340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2057400" y="53340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228600" y="5334000"/>
            <a:ext cx="1600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0" y="-152400"/>
            <a:ext cx="6858000" cy="8610600"/>
            <a:chOff x="0" y="-152400"/>
            <a:chExt cx="6858000" cy="8610600"/>
          </a:xfrm>
        </p:grpSpPr>
        <p:grpSp>
          <p:nvGrpSpPr>
            <p:cNvPr id="35" name="Group 34"/>
            <p:cNvGrpSpPr/>
            <p:nvPr/>
          </p:nvGrpSpPr>
          <p:grpSpPr>
            <a:xfrm>
              <a:off x="0" y="-152400"/>
              <a:ext cx="6858000" cy="8610600"/>
              <a:chOff x="0" y="0"/>
              <a:chExt cx="6858000" cy="7722078"/>
            </a:xfrm>
          </p:grpSpPr>
          <p:grpSp>
            <p:nvGrpSpPr>
              <p:cNvPr id="36" name="Group 53"/>
              <p:cNvGrpSpPr/>
              <p:nvPr/>
            </p:nvGrpSpPr>
            <p:grpSpPr>
              <a:xfrm>
                <a:off x="0" y="0"/>
                <a:ext cx="6858000" cy="3430588"/>
                <a:chOff x="0" y="0"/>
                <a:chExt cx="6858000" cy="3430588"/>
              </a:xfrm>
            </p:grpSpPr>
            <p:grpSp>
              <p:nvGrpSpPr>
                <p:cNvPr id="38" name="Group 43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grpSp>
                <p:nvGrpSpPr>
                  <p:cNvPr id="40" name="Group 31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sp>
                  <p:nvSpPr>
                    <p:cNvPr id="46" name="Rounded Rectangle 45"/>
                    <p:cNvSpPr/>
                    <p:nvPr/>
                  </p:nvSpPr>
                  <p:spPr>
                    <a:xfrm>
                      <a:off x="5715000" y="1295400"/>
                      <a:ext cx="990600" cy="381000"/>
                    </a:xfrm>
                    <a:prstGeom prst="roundRect">
                      <a:avLst/>
                    </a:prstGeom>
                    <a:solidFill>
                      <a:schemeClr val="tx2">
                        <a:lumMod val="20000"/>
                        <a:lumOff val="80000"/>
                      </a:schemeClr>
                    </a:solidFill>
                    <a:ln w="158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00FF"/>
                          </a:solidFill>
                        </a:rPr>
                        <a:t>Contact Us</a:t>
                      </a:r>
                      <a:endParaRPr lang="en-US" sz="1200" b="1" dirty="0">
                        <a:solidFill>
                          <a:srgbClr val="0000FF"/>
                        </a:solidFill>
                      </a:endParaRPr>
                    </a:p>
                  </p:txBody>
                </p:sp>
                <p:grpSp>
                  <p:nvGrpSpPr>
                    <p:cNvPr id="47" name="Group 30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grpSp>
                    <p:nvGrpSpPr>
                      <p:cNvPr id="48" name="Group 2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pic>
                      <p:nvPicPr>
                        <p:cNvPr id="50" name="Picture 49" descr="child-life-insurance.jpg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>
                          <a:lum bright="-33000" contrast="-40000"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0" y="0"/>
                          <a:ext cx="6858000" cy="1219200"/>
                        </a:xfrm>
                        <a:prstGeom prst="rect">
                          <a:avLst/>
                        </a:prstGeom>
                      </p:spPr>
                    </p:pic>
                    <p:grpSp>
                      <p:nvGrpSpPr>
                        <p:cNvPr id="51" name="Group 59"/>
                        <p:cNvGrpSpPr/>
                        <p:nvPr/>
                      </p:nvGrpSpPr>
                      <p:grpSpPr>
                        <a:xfrm>
                          <a:off x="0" y="0"/>
                          <a:ext cx="6858000" cy="3429000"/>
                          <a:chOff x="0" y="0"/>
                          <a:chExt cx="6858000" cy="3429000"/>
                        </a:xfrm>
                      </p:grpSpPr>
                      <p:grpSp>
                        <p:nvGrpSpPr>
                          <p:cNvPr id="53" name="Group 21"/>
                          <p:cNvGrpSpPr/>
                          <p:nvPr/>
                        </p:nvGrpSpPr>
                        <p:grpSpPr>
                          <a:xfrm>
                            <a:off x="0" y="0"/>
                            <a:ext cx="6858000" cy="1676400"/>
                            <a:chOff x="0" y="0"/>
                            <a:chExt cx="6858000" cy="1676400"/>
                          </a:xfrm>
                        </p:grpSpPr>
                        <p:grpSp>
                          <p:nvGrpSpPr>
                            <p:cNvPr id="58" name="Group 20"/>
                            <p:cNvGrpSpPr/>
                            <p:nvPr/>
                          </p:nvGrpSpPr>
                          <p:grpSpPr>
                            <a:xfrm>
                              <a:off x="1905000" y="0"/>
                              <a:ext cx="4838700" cy="838200"/>
                              <a:chOff x="1905000" y="0"/>
                              <a:chExt cx="4838700" cy="838200"/>
                            </a:xfrm>
                          </p:grpSpPr>
                          <p:sp>
                            <p:nvSpPr>
                              <p:cNvPr id="67" name="Rectangle 66"/>
                              <p:cNvSpPr/>
                              <p:nvPr/>
                            </p:nvSpPr>
                            <p:spPr>
                              <a:xfrm>
                                <a:off x="1905000" y="0"/>
                                <a:ext cx="4830553" cy="64633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6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SERENDIB APARTMENTS</a:t>
                                </a:r>
                                <a:endParaRPr lang="en-US" sz="36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  <p:sp>
                            <p:nvSpPr>
                              <p:cNvPr id="68" name="Rectangle 6"/>
                              <p:cNvSpPr/>
                              <p:nvPr/>
                            </p:nvSpPr>
                            <p:spPr>
                              <a:xfrm>
                                <a:off x="3891637" y="133350"/>
                                <a:ext cx="2852063" cy="58477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2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_____________</a:t>
                                </a:r>
                                <a:endParaRPr lang="en-US" sz="32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  <p:sp>
                            <p:nvSpPr>
                              <p:cNvPr id="69" name="Rectangle 7"/>
                              <p:cNvSpPr/>
                              <p:nvPr/>
                            </p:nvSpPr>
                            <p:spPr>
                              <a:xfrm>
                                <a:off x="5105400" y="253425"/>
                                <a:ext cx="1620957" cy="58477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2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_______</a:t>
                                </a:r>
                                <a:endParaRPr lang="en-US" sz="32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59" name="Group 17"/>
                            <p:cNvGrpSpPr/>
                            <p:nvPr/>
                          </p:nvGrpSpPr>
                          <p:grpSpPr>
                            <a:xfrm>
                              <a:off x="0" y="1219200"/>
                              <a:ext cx="6858000" cy="457200"/>
                              <a:chOff x="0" y="1219200"/>
                              <a:chExt cx="6858000" cy="457200"/>
                            </a:xfrm>
                          </p:grpSpPr>
                          <p:cxnSp>
                            <p:nvCxnSpPr>
                              <p:cNvPr id="60" name="Straight Connector 4"/>
                              <p:cNvCxnSpPr/>
                              <p:nvPr/>
                            </p:nvCxnSpPr>
                            <p:spPr>
                              <a:xfrm>
                                <a:off x="0" y="1219200"/>
                                <a:ext cx="6858000" cy="1588"/>
                              </a:xfrm>
                              <a:prstGeom prst="line">
                                <a:avLst/>
                              </a:prstGeom>
                              <a:ln w="44450" cap="flat" cmpd="thickThin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effectLst>
                                <a:outerShdw blurRad="50800" dist="38100" dir="5400000" algn="t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61" name="Group 16"/>
                              <p:cNvGrpSpPr/>
                              <p:nvPr/>
                            </p:nvGrpSpPr>
                            <p:grpSpPr>
                              <a:xfrm>
                                <a:off x="152400" y="1295400"/>
                                <a:ext cx="5486400" cy="381000"/>
                                <a:chOff x="152400" y="1295400"/>
                                <a:chExt cx="5486400" cy="381000"/>
                              </a:xfrm>
                            </p:grpSpPr>
                            <p:sp>
                              <p:nvSpPr>
                                <p:cNvPr id="62" name="Rounded Rectangle 61"/>
                                <p:cNvSpPr/>
                                <p:nvPr/>
                              </p:nvSpPr>
                              <p:spPr>
                                <a:xfrm>
                                  <a:off x="152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Home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3" name="Rounded Rectangle 62"/>
                                <p:cNvSpPr/>
                                <p:nvPr/>
                              </p:nvSpPr>
                              <p:spPr>
                                <a:xfrm>
                                  <a:off x="1295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About Us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4" name="Rounded Rectangle 63"/>
                                <p:cNvSpPr/>
                                <p:nvPr/>
                              </p:nvSpPr>
                              <p:spPr>
                                <a:xfrm>
                                  <a:off x="2438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1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Image Gallery</a:t>
                                  </a:r>
                                  <a:endParaRPr lang="en-US" sz="11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5" name="Rounded Rectangle 64"/>
                                <p:cNvSpPr/>
                                <p:nvPr/>
                              </p:nvSpPr>
                              <p:spPr>
                                <a:xfrm>
                                  <a:off x="3581400" y="1295400"/>
                                  <a:ext cx="9906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Apartments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6" name="Rounded Rectangle 13"/>
                                <p:cNvSpPr/>
                                <p:nvPr/>
                              </p:nvSpPr>
                              <p:spPr>
                                <a:xfrm>
                                  <a:off x="4648200" y="1295400"/>
                                  <a:ext cx="9906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Account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54" name="Group 38"/>
                          <p:cNvGrpSpPr/>
                          <p:nvPr/>
                        </p:nvGrpSpPr>
                        <p:grpSpPr>
                          <a:xfrm>
                            <a:off x="0" y="1752600"/>
                            <a:ext cx="6858000" cy="1676400"/>
                            <a:chOff x="0" y="1905000"/>
                            <a:chExt cx="6858000" cy="1676400"/>
                          </a:xfrm>
                        </p:grpSpPr>
                        <p:pic>
                          <p:nvPicPr>
                            <p:cNvPr id="55" name="Picture 54" descr="Family-1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 cstate="print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572000" y="1905000"/>
                              <a:ext cx="228600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  <p:pic>
                          <p:nvPicPr>
                            <p:cNvPr id="56" name="Picture 55" descr="article-1198962-05ACD747000005DC-145_468x310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0" y="1905000"/>
                              <a:ext cx="228600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  <p:pic>
                          <p:nvPicPr>
                            <p:cNvPr id="57" name="Picture 56" descr="FamilyRoomandKitchen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5" cstate="print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286000" y="1905000"/>
                              <a:ext cx="229616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</p:grpSp>
                    </p:grpSp>
                    <p:sp>
                      <p:nvSpPr>
                        <p:cNvPr id="52" name="Rounded Rectangle 51"/>
                        <p:cNvSpPr/>
                        <p:nvPr/>
                      </p:nvSpPr>
                      <p:spPr>
                        <a:xfrm>
                          <a:off x="152400" y="152400"/>
                          <a:ext cx="1143000" cy="914400"/>
                        </a:xfrm>
                        <a:prstGeom prst="roundRect">
                          <a:avLst>
                            <a:gd name="adj" fmla="val 11007"/>
                          </a:avLst>
                        </a:prstGeom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 smtClean="0"/>
                            <a:t>LOGO</a:t>
                          </a:r>
                          <a:endParaRPr lang="en-US" dirty="0"/>
                        </a:p>
                      </p:txBody>
                    </p:sp>
                  </p:grpSp>
                  <p:sp>
                    <p:nvSpPr>
                      <p:cNvPr id="49" name="Rectangle 48"/>
                      <p:cNvSpPr/>
                      <p:nvPr/>
                    </p:nvSpPr>
                    <p:spPr>
                      <a:xfrm>
                        <a:off x="4273075" y="792039"/>
                        <a:ext cx="2432525" cy="400110"/>
                      </a:xfrm>
                      <a:prstGeom prst="rect">
                        <a:avLst/>
                      </a:prstGeom>
                      <a:noFill/>
                      <a:effectLst>
                        <a:outerShdw blurRad="50800" dist="508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txBody>
                      <a:bodyPr wrap="none" lIns="91440" tIns="45720" rIns="91440" bIns="4572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algn="ctr"/>
                        <a:r>
                          <a:rPr lang="en-US" sz="2000" b="1" i="1" dirty="0" smtClean="0">
                            <a:ln/>
                            <a:solidFill>
                              <a:srgbClr val="FF0000"/>
                            </a:solidFill>
                          </a:rPr>
                          <a:t>LIVE LIFE WITH STYLE</a:t>
                        </a:r>
                        <a:endParaRPr lang="en-US" sz="2000" b="1" i="1" dirty="0">
                          <a:ln/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</p:grpSp>
              <p:cxnSp>
                <p:nvCxnSpPr>
                  <p:cNvPr id="41" name="Straight Connector 40"/>
                  <p:cNvCxnSpPr/>
                  <p:nvPr/>
                </p:nvCxnSpPr>
                <p:spPr>
                  <a:xfrm rot="5400000" flipH="1" flipV="1">
                    <a:off x="1448594" y="2590006"/>
                    <a:ext cx="16764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 rot="5400000" flipH="1" flipV="1">
                    <a:off x="3734594" y="2590006"/>
                    <a:ext cx="16764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 rot="10800000">
                    <a:off x="0" y="1752600"/>
                    <a:ext cx="68580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rot="5400000" flipH="1" flipV="1">
                    <a:off x="5726428" y="2323306"/>
                    <a:ext cx="22098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 rot="5400000">
                    <a:off x="-1086854" y="2323306"/>
                    <a:ext cx="22098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" name="Straight Connector 38"/>
                <p:cNvCxnSpPr/>
                <p:nvPr/>
              </p:nvCxnSpPr>
              <p:spPr>
                <a:xfrm rot="10800000">
                  <a:off x="0" y="34290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Rounded Rectangle 36"/>
              <p:cNvSpPr/>
              <p:nvPr/>
            </p:nvSpPr>
            <p:spPr>
              <a:xfrm>
                <a:off x="76200" y="3531078"/>
                <a:ext cx="6705600" cy="4191000"/>
              </a:xfrm>
              <a:prstGeom prst="roundRect">
                <a:avLst>
                  <a:gd name="adj" fmla="val 1974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numCol="1" rtlCol="0" anchor="t" anchorCtr="0"/>
              <a:lstStyle/>
              <a:p>
                <a:r>
                  <a:rPr lang="en-US" dirty="0" smtClean="0">
                    <a:solidFill>
                      <a:schemeClr val="tx2"/>
                    </a:solidFill>
                  </a:rPr>
                  <a:t>Luxury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1 - $$$$$$$$ Rs.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(Unavailable)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2 -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Unavailable)</a:t>
                </a:r>
                <a:endParaRPr lang="en-US" sz="1600" dirty="0" smtClean="0">
                  <a:solidFill>
                    <a:srgbClr val="FF0000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3 -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Unavailable)</a:t>
                </a:r>
                <a:endParaRPr lang="en-US" sz="1600" dirty="0" smtClean="0">
                  <a:solidFill>
                    <a:srgbClr val="FF0000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…</a:t>
                </a:r>
              </a:p>
              <a:p>
                <a:endParaRPr lang="en-US" dirty="0" smtClean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Semi-Luxury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1 -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Unavailable)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2 -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Unavailable)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3 -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00B050"/>
                    </a:solidFill>
                  </a:rPr>
                  <a:t>(Available)</a:t>
                </a:r>
                <a:endParaRPr lang="en-US" sz="1600" dirty="0" smtClean="0">
                  <a:solidFill>
                    <a:srgbClr val="00B050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…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  <a:p>
                <a:endParaRPr lang="en-US" dirty="0" smtClean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Ordinary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1 -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FF0000"/>
                    </a:solidFill>
                  </a:rPr>
                  <a:t>Unavailable)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2 -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00B05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00B050"/>
                    </a:solidFill>
                  </a:rPr>
                  <a:t>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Apartment 3 - 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	</a:t>
                </a:r>
                <a:r>
                  <a:rPr lang="en-US" sz="1600" dirty="0" smtClean="0">
                    <a:solidFill>
                      <a:srgbClr val="00B050"/>
                    </a:solidFill>
                  </a:rPr>
                  <a:t>(</a:t>
                </a:r>
                <a:r>
                  <a:rPr lang="en-US" sz="1600" dirty="0" smtClean="0">
                    <a:solidFill>
                      <a:srgbClr val="00B050"/>
                    </a:solidFill>
                  </a:rPr>
                  <a:t>Available)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   …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70" name="Rounded Rectangle 69"/>
            <p:cNvSpPr/>
            <p:nvPr/>
          </p:nvSpPr>
          <p:spPr>
            <a:xfrm>
              <a:off x="4267200" y="4191000"/>
              <a:ext cx="2362200" cy="3200400"/>
            </a:xfrm>
            <a:prstGeom prst="roundRect">
              <a:avLst>
                <a:gd name="adj" fmla="val 4973"/>
              </a:avLst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Start Date :</a:t>
              </a: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End Date   :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572000" y="4495800"/>
              <a:ext cx="1752600" cy="13716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 smtClean="0"/>
                <a:t>Calendar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943600" y="6096000"/>
              <a:ext cx="5334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43600" y="6477000"/>
              <a:ext cx="5334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562600" y="6096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562600" y="6477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81600" y="6477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181600" y="6096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5029200" y="6934200"/>
              <a:ext cx="838200" cy="2286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Check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-152400"/>
            <a:ext cx="6858000" cy="9067800"/>
            <a:chOff x="0" y="-152400"/>
            <a:chExt cx="6858000" cy="9067800"/>
          </a:xfrm>
        </p:grpSpPr>
        <p:grpSp>
          <p:nvGrpSpPr>
            <p:cNvPr id="3" name="Group 34"/>
            <p:cNvGrpSpPr/>
            <p:nvPr/>
          </p:nvGrpSpPr>
          <p:grpSpPr>
            <a:xfrm>
              <a:off x="0" y="-152400"/>
              <a:ext cx="6858000" cy="9067800"/>
              <a:chOff x="0" y="0"/>
              <a:chExt cx="6858000" cy="8132100"/>
            </a:xfrm>
          </p:grpSpPr>
          <p:grpSp>
            <p:nvGrpSpPr>
              <p:cNvPr id="13" name="Group 53"/>
              <p:cNvGrpSpPr/>
              <p:nvPr/>
            </p:nvGrpSpPr>
            <p:grpSpPr>
              <a:xfrm>
                <a:off x="0" y="0"/>
                <a:ext cx="6858000" cy="3430588"/>
                <a:chOff x="0" y="0"/>
                <a:chExt cx="6858000" cy="3430588"/>
              </a:xfrm>
            </p:grpSpPr>
            <p:grpSp>
              <p:nvGrpSpPr>
                <p:cNvPr id="15" name="Group 43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grpSp>
                <p:nvGrpSpPr>
                  <p:cNvPr id="17" name="Group 31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sp>
                  <p:nvSpPr>
                    <p:cNvPr id="23" name="Rounded Rectangle 22"/>
                    <p:cNvSpPr/>
                    <p:nvPr/>
                  </p:nvSpPr>
                  <p:spPr>
                    <a:xfrm>
                      <a:off x="5715000" y="1295400"/>
                      <a:ext cx="990600" cy="381000"/>
                    </a:xfrm>
                    <a:prstGeom prst="roundRect">
                      <a:avLst/>
                    </a:prstGeom>
                    <a:solidFill>
                      <a:schemeClr val="tx2">
                        <a:lumMod val="20000"/>
                        <a:lumOff val="80000"/>
                      </a:schemeClr>
                    </a:solidFill>
                    <a:ln w="158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rgbClr val="0000FF"/>
                          </a:solidFill>
                        </a:rPr>
                        <a:t>Contact Us</a:t>
                      </a:r>
                      <a:endParaRPr lang="en-US" sz="1200" b="1" dirty="0">
                        <a:solidFill>
                          <a:srgbClr val="0000FF"/>
                        </a:solidFill>
                      </a:endParaRPr>
                    </a:p>
                  </p:txBody>
                </p:sp>
                <p:grpSp>
                  <p:nvGrpSpPr>
                    <p:cNvPr id="24" name="Group 30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grpSp>
                    <p:nvGrpSpPr>
                      <p:cNvPr id="25" name="Group 2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pic>
                      <p:nvPicPr>
                        <p:cNvPr id="27" name="Picture 26" descr="child-life-insurance.jpg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>
                          <a:lum bright="-33000" contrast="-40000"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0" y="0"/>
                          <a:ext cx="6858000" cy="1219200"/>
                        </a:xfrm>
                        <a:prstGeom prst="rect">
                          <a:avLst/>
                        </a:prstGeom>
                      </p:spPr>
                    </p:pic>
                    <p:grpSp>
                      <p:nvGrpSpPr>
                        <p:cNvPr id="28" name="Group 59"/>
                        <p:cNvGrpSpPr/>
                        <p:nvPr/>
                      </p:nvGrpSpPr>
                      <p:grpSpPr>
                        <a:xfrm>
                          <a:off x="0" y="0"/>
                          <a:ext cx="6858000" cy="3429000"/>
                          <a:chOff x="0" y="0"/>
                          <a:chExt cx="6858000" cy="3429000"/>
                        </a:xfrm>
                      </p:grpSpPr>
                      <p:grpSp>
                        <p:nvGrpSpPr>
                          <p:cNvPr id="30" name="Group 21"/>
                          <p:cNvGrpSpPr/>
                          <p:nvPr/>
                        </p:nvGrpSpPr>
                        <p:grpSpPr>
                          <a:xfrm>
                            <a:off x="0" y="0"/>
                            <a:ext cx="6858000" cy="1676400"/>
                            <a:chOff x="0" y="0"/>
                            <a:chExt cx="6858000" cy="1676400"/>
                          </a:xfrm>
                        </p:grpSpPr>
                        <p:grpSp>
                          <p:nvGrpSpPr>
                            <p:cNvPr id="35" name="Group 20"/>
                            <p:cNvGrpSpPr/>
                            <p:nvPr/>
                          </p:nvGrpSpPr>
                          <p:grpSpPr>
                            <a:xfrm>
                              <a:off x="1905000" y="0"/>
                              <a:ext cx="4838700" cy="838200"/>
                              <a:chOff x="1905000" y="0"/>
                              <a:chExt cx="4838700" cy="838200"/>
                            </a:xfrm>
                          </p:grpSpPr>
                          <p:sp>
                            <p:nvSpPr>
                              <p:cNvPr id="44" name="Rectangle 43"/>
                              <p:cNvSpPr/>
                              <p:nvPr/>
                            </p:nvSpPr>
                            <p:spPr>
                              <a:xfrm>
                                <a:off x="1905000" y="0"/>
                                <a:ext cx="4830553" cy="64633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6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SERENDIB APARTMENTS</a:t>
                                </a:r>
                                <a:endParaRPr lang="en-US" sz="36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  <p:sp>
                            <p:nvSpPr>
                              <p:cNvPr id="45" name="Rectangle 6"/>
                              <p:cNvSpPr/>
                              <p:nvPr/>
                            </p:nvSpPr>
                            <p:spPr>
                              <a:xfrm>
                                <a:off x="3891637" y="133350"/>
                                <a:ext cx="2852063" cy="58477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2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_____________</a:t>
                                </a:r>
                                <a:endParaRPr lang="en-US" sz="32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  <p:sp>
                            <p:nvSpPr>
                              <p:cNvPr id="46" name="Rectangle 7"/>
                              <p:cNvSpPr/>
                              <p:nvPr/>
                            </p:nvSpPr>
                            <p:spPr>
                              <a:xfrm>
                                <a:off x="5105400" y="253425"/>
                                <a:ext cx="1620957" cy="584775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none" lIns="91440" tIns="45720" rIns="91440" bIns="45720">
                                <a:spAutoFit/>
                                <a:scene3d>
                                  <a:camera prst="orthographicFront"/>
                                  <a:lightRig rig="glow" dir="tl">
                                    <a:rot lat="0" lon="0" rev="5400000"/>
                                  </a:lightRig>
                                </a:scene3d>
                                <a:sp3d contourW="12700">
                                  <a:bevelT w="25400" h="25400"/>
                                  <a:contourClr>
                                    <a:schemeClr val="accent6">
                                      <a:shade val="73000"/>
                                    </a:schemeClr>
                                  </a:contourClr>
                                </a:sp3d>
                              </a:bodyPr>
                              <a:lstStyle/>
                              <a:p>
                                <a:pPr algn="ctr"/>
                                <a:r>
                                  <a:rPr lang="en-US" sz="3200" b="1" cap="none" spc="0" dirty="0" smtClean="0">
                                    <a:ln w="11430"/>
                                    <a:gradFill>
                                      <a:gsLst>
                                        <a:gs pos="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  <a:gs pos="2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50000">
                                          <a:schemeClr val="accent6">
                                            <a:shade val="89000"/>
                                            <a:satMod val="110000"/>
                                          </a:schemeClr>
                                        </a:gs>
                                        <a:gs pos="75000">
                                          <a:schemeClr val="accent6">
                                            <a:tint val="93000"/>
                                            <a:satMod val="120000"/>
                                          </a:schemeClr>
                                        </a:gs>
                                        <a:gs pos="100000">
                                          <a:schemeClr val="accent6">
                                            <a:tint val="90000"/>
                                            <a:satMod val="120000"/>
                                          </a:schemeClr>
                                        </a:gs>
                                      </a:gsLst>
                                      <a:lin ang="5400000"/>
                                    </a:gradFill>
                                    <a:effectLst>
                                      <a:outerShdw blurRad="80000" dist="40000" dir="5040000" algn="tl">
                                        <a:srgbClr val="000000">
                                          <a:alpha val="30000"/>
                                        </a:srgbClr>
                                      </a:outerShdw>
                                    </a:effectLst>
                                  </a:rPr>
                                  <a:t>_______</a:t>
                                </a:r>
                                <a:endParaRPr lang="en-US" sz="3200" b="1" cap="none" spc="0" dirty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36" name="Group 17"/>
                            <p:cNvGrpSpPr/>
                            <p:nvPr/>
                          </p:nvGrpSpPr>
                          <p:grpSpPr>
                            <a:xfrm>
                              <a:off x="0" y="1219200"/>
                              <a:ext cx="6858000" cy="457200"/>
                              <a:chOff x="0" y="1219200"/>
                              <a:chExt cx="6858000" cy="457200"/>
                            </a:xfrm>
                          </p:grpSpPr>
                          <p:cxnSp>
                            <p:nvCxnSpPr>
                              <p:cNvPr id="37" name="Straight Connector 4"/>
                              <p:cNvCxnSpPr/>
                              <p:nvPr/>
                            </p:nvCxnSpPr>
                            <p:spPr>
                              <a:xfrm>
                                <a:off x="0" y="1219200"/>
                                <a:ext cx="6858000" cy="1588"/>
                              </a:xfrm>
                              <a:prstGeom prst="line">
                                <a:avLst/>
                              </a:prstGeom>
                              <a:ln w="44450" cap="flat" cmpd="thickThin">
                                <a:solidFill>
                                  <a:schemeClr val="tx1"/>
                                </a:solidFill>
                                <a:prstDash val="solid"/>
                              </a:ln>
                              <a:effectLst>
                                <a:outerShdw blurRad="50800" dist="38100" dir="5400000" algn="t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grpSp>
                            <p:nvGrpSpPr>
                              <p:cNvPr id="38" name="Group 16"/>
                              <p:cNvGrpSpPr/>
                              <p:nvPr/>
                            </p:nvGrpSpPr>
                            <p:grpSpPr>
                              <a:xfrm>
                                <a:off x="152400" y="1295400"/>
                                <a:ext cx="5486400" cy="381000"/>
                                <a:chOff x="152400" y="1295400"/>
                                <a:chExt cx="5486400" cy="381000"/>
                              </a:xfrm>
                            </p:grpSpPr>
                            <p:sp>
                              <p:nvSpPr>
                                <p:cNvPr id="39" name="Rounded Rectangle 38"/>
                                <p:cNvSpPr/>
                                <p:nvPr/>
                              </p:nvSpPr>
                              <p:spPr>
                                <a:xfrm>
                                  <a:off x="152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Home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0" name="Rounded Rectangle 39"/>
                                <p:cNvSpPr/>
                                <p:nvPr/>
                              </p:nvSpPr>
                              <p:spPr>
                                <a:xfrm>
                                  <a:off x="1295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About Us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1" name="Rounded Rectangle 40"/>
                                <p:cNvSpPr/>
                                <p:nvPr/>
                              </p:nvSpPr>
                              <p:spPr>
                                <a:xfrm>
                                  <a:off x="2438400" y="1295400"/>
                                  <a:ext cx="10668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1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Image Gallery</a:t>
                                  </a:r>
                                  <a:endParaRPr lang="en-US" sz="11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2" name="Rounded Rectangle 41"/>
                                <p:cNvSpPr/>
                                <p:nvPr/>
                              </p:nvSpPr>
                              <p:spPr>
                                <a:xfrm>
                                  <a:off x="3581400" y="1295400"/>
                                  <a:ext cx="9906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Apartments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" name="Rounded Rectangle 13"/>
                                <p:cNvSpPr/>
                                <p:nvPr/>
                              </p:nvSpPr>
                              <p:spPr>
                                <a:xfrm>
                                  <a:off x="4648200" y="1295400"/>
                                  <a:ext cx="990600" cy="381000"/>
                                </a:xfrm>
                                <a:prstGeom prst="roundRect">
                                  <a:avLst/>
                                </a:prstGeom>
                                <a:solidFill>
                                  <a:schemeClr val="tx2">
                                    <a:lumMod val="20000"/>
                                    <a:lumOff val="80000"/>
                                  </a:schemeClr>
                                </a:solidFill>
                                <a:ln w="15875">
                                  <a:solidFill>
                                    <a:srgbClr val="0070C0"/>
                                  </a:solidFill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r>
                                    <a:rPr lang="en-US" sz="1200" b="1" dirty="0" smtClean="0">
                                      <a:solidFill>
                                        <a:srgbClr val="0000FF"/>
                                      </a:solidFill>
                                    </a:rPr>
                                    <a:t>Account</a:t>
                                  </a:r>
                                  <a:endParaRPr lang="en-US" sz="1200" b="1" dirty="0">
                                    <a:solidFill>
                                      <a:srgbClr val="0000FF"/>
                                    </a:solidFill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  <p:grpSp>
                        <p:nvGrpSpPr>
                          <p:cNvPr id="31" name="Group 38"/>
                          <p:cNvGrpSpPr/>
                          <p:nvPr/>
                        </p:nvGrpSpPr>
                        <p:grpSpPr>
                          <a:xfrm>
                            <a:off x="0" y="1752600"/>
                            <a:ext cx="6858000" cy="1676400"/>
                            <a:chOff x="0" y="1905000"/>
                            <a:chExt cx="6858000" cy="1676400"/>
                          </a:xfrm>
                        </p:grpSpPr>
                        <p:pic>
                          <p:nvPicPr>
                            <p:cNvPr id="32" name="Picture 31" descr="Family-1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 cstate="print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572000" y="1905000"/>
                              <a:ext cx="228600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  <p:pic>
                          <p:nvPicPr>
                            <p:cNvPr id="33" name="Picture 32" descr="article-1198962-05ACD747000005DC-145_468x310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0" y="1905000"/>
                              <a:ext cx="228600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  <p:pic>
                          <p:nvPicPr>
                            <p:cNvPr id="34" name="Picture 33" descr="FamilyRoomandKitchen.JPG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5" cstate="print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286000" y="1905000"/>
                              <a:ext cx="2296160" cy="1676400"/>
                            </a:xfrm>
                            <a:prstGeom prst="rect">
                              <a:avLst/>
                            </a:prstGeom>
                          </p:spPr>
                        </p:pic>
                      </p:grpSp>
                    </p:grpSp>
                    <p:sp>
                      <p:nvSpPr>
                        <p:cNvPr id="29" name="Rounded Rectangle 28"/>
                        <p:cNvSpPr/>
                        <p:nvPr/>
                      </p:nvSpPr>
                      <p:spPr>
                        <a:xfrm>
                          <a:off x="152400" y="152400"/>
                          <a:ext cx="1143000" cy="914400"/>
                        </a:xfrm>
                        <a:prstGeom prst="roundRect">
                          <a:avLst>
                            <a:gd name="adj" fmla="val 11007"/>
                          </a:avLst>
                        </a:prstGeom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 smtClean="0"/>
                            <a:t>LOGO</a:t>
                          </a:r>
                          <a:endParaRPr lang="en-US" dirty="0"/>
                        </a:p>
                      </p:txBody>
                    </p:sp>
                  </p:grpSp>
                  <p:sp>
                    <p:nvSpPr>
                      <p:cNvPr id="26" name="Rectangle 25"/>
                      <p:cNvSpPr/>
                      <p:nvPr/>
                    </p:nvSpPr>
                    <p:spPr>
                      <a:xfrm>
                        <a:off x="4273075" y="792039"/>
                        <a:ext cx="2432525" cy="400110"/>
                      </a:xfrm>
                      <a:prstGeom prst="rect">
                        <a:avLst/>
                      </a:prstGeom>
                      <a:noFill/>
                      <a:effectLst>
                        <a:outerShdw blurRad="50800" dist="508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txBody>
                      <a:bodyPr wrap="none" lIns="91440" tIns="45720" rIns="91440" bIns="4572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algn="ctr"/>
                        <a:r>
                          <a:rPr lang="en-US" sz="2000" b="1" i="1" dirty="0" smtClean="0">
                            <a:ln/>
                            <a:solidFill>
                              <a:srgbClr val="FF0000"/>
                            </a:solidFill>
                          </a:rPr>
                          <a:t>LIVE LIFE WITH STYLE</a:t>
                        </a:r>
                        <a:endParaRPr lang="en-US" sz="2000" b="1" i="1" dirty="0">
                          <a:ln/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rot="5400000" flipH="1" flipV="1">
                    <a:off x="1448594" y="2590006"/>
                    <a:ext cx="16764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rot="5400000" flipH="1" flipV="1">
                    <a:off x="3734594" y="2590006"/>
                    <a:ext cx="16764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 rot="10800000">
                    <a:off x="0" y="1752600"/>
                    <a:ext cx="68580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 rot="5400000" flipH="1" flipV="1">
                    <a:off x="5726428" y="2323306"/>
                    <a:ext cx="22098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rot="5400000">
                    <a:off x="-1086854" y="2323306"/>
                    <a:ext cx="2209800" cy="1588"/>
                  </a:xfrm>
                  <a:prstGeom prst="line">
                    <a:avLst/>
                  </a:prstGeom>
                  <a:ln w="44450" cap="flat" cmpd="thickThin">
                    <a:solidFill>
                      <a:schemeClr val="tx1"/>
                    </a:solidFill>
                    <a:prstDash val="solid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Straight Connector 15"/>
                <p:cNvCxnSpPr/>
                <p:nvPr/>
              </p:nvCxnSpPr>
              <p:spPr>
                <a:xfrm rot="10800000">
                  <a:off x="0" y="34290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Rounded Rectangle 13"/>
              <p:cNvSpPr/>
              <p:nvPr/>
            </p:nvSpPr>
            <p:spPr>
              <a:xfrm>
                <a:off x="76200" y="3531078"/>
                <a:ext cx="6705600" cy="4601022"/>
              </a:xfrm>
              <a:prstGeom prst="roundRect">
                <a:avLst>
                  <a:gd name="adj" fmla="val 1974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numCol="1" rtlCol="0" anchor="t" anchorCtr="0"/>
              <a:lstStyle/>
              <a:p>
                <a:r>
                  <a:rPr lang="en-US" u="sng" dirty="0" smtClean="0">
                    <a:solidFill>
                      <a:schemeClr val="tx2"/>
                    </a:solidFill>
                  </a:rPr>
                  <a:t>Available Apartments</a:t>
                </a:r>
              </a:p>
              <a:p>
                <a:endParaRPr lang="en-US" dirty="0" smtClean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Luxury</a:t>
                </a: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Apartment 5     -	$$$$$$$$ 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Apartment 7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Apartment 10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…</a:t>
                </a:r>
              </a:p>
              <a:p>
                <a:endParaRPr lang="en-US" dirty="0" smtClean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Semi-Luxury</a:t>
                </a: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Apartment 3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Apartment 6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Apartment 7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…</a:t>
                </a:r>
              </a:p>
              <a:p>
                <a:endParaRPr lang="en-US" dirty="0" smtClean="0">
                  <a:solidFill>
                    <a:schemeClr val="tx2"/>
                  </a:solidFill>
                </a:endParaRP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Ordinary</a:t>
                </a:r>
              </a:p>
              <a:p>
                <a:r>
                  <a:rPr lang="en-US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Apartment 2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Apartment 3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.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Apartment 9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     -	$$$$$$$$ 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Rs.</a:t>
                </a:r>
              </a:p>
              <a:p>
                <a:r>
                  <a:rPr lang="en-US" sz="1600" dirty="0" smtClean="0">
                    <a:solidFill>
                      <a:schemeClr val="tx2"/>
                    </a:solidFill>
                  </a:rPr>
                  <a:t>	</a:t>
                </a:r>
                <a:r>
                  <a:rPr lang="en-US" sz="1600" dirty="0" smtClean="0">
                    <a:solidFill>
                      <a:schemeClr val="tx2"/>
                    </a:solidFill>
                  </a:rPr>
                  <a:t>…</a:t>
                </a:r>
                <a:endParaRPr lang="en-US" sz="1600" dirty="0" smtClean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4" name="Rounded Rectangle 3"/>
            <p:cNvSpPr/>
            <p:nvPr/>
          </p:nvSpPr>
          <p:spPr>
            <a:xfrm>
              <a:off x="4267200" y="4191000"/>
              <a:ext cx="2362200" cy="3200400"/>
            </a:xfrm>
            <a:prstGeom prst="roundRect">
              <a:avLst>
                <a:gd name="adj" fmla="val 4973"/>
              </a:avLst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Start Date :</a:t>
              </a:r>
            </a:p>
            <a:p>
              <a:endParaRPr lang="en-US" sz="1200" dirty="0" smtClean="0">
                <a:solidFill>
                  <a:schemeClr val="tx1"/>
                </a:solidFill>
              </a:endParaRPr>
            </a:p>
            <a:p>
              <a:r>
                <a:rPr lang="en-US" sz="1200" dirty="0" smtClean="0">
                  <a:solidFill>
                    <a:schemeClr val="tx1"/>
                  </a:solidFill>
                </a:rPr>
                <a:t>End Date   :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4572000" y="4495800"/>
              <a:ext cx="1752600" cy="13716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 smtClean="0"/>
                <a:t>Calendar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943600" y="6096000"/>
              <a:ext cx="5334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943600" y="6477000"/>
              <a:ext cx="5334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562600" y="6096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562600" y="6477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81600" y="6477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81600" y="6096000"/>
              <a:ext cx="304800" cy="2286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029200" y="6934200"/>
              <a:ext cx="838200" cy="2286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w="25400" h="127000"/>
              <a:bevelB w="254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95000"/>
                    </a:schemeClr>
                  </a:solidFill>
                </a:rPr>
                <a:t>Check</a:t>
              </a:r>
              <a:endParaRPr lang="en-US" sz="1400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7696200"/>
            <a:chOff x="0" y="0"/>
            <a:chExt cx="6858000" cy="6902034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3370956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t" anchorCtr="0"/>
            <a:lstStyle/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r>
                <a:rPr lang="en-US" sz="1600" dirty="0" smtClean="0">
                  <a:solidFill>
                    <a:schemeClr val="tx2"/>
                  </a:solidFill>
                </a:rPr>
                <a:t>How to Create an Account</a:t>
              </a:r>
              <a:endParaRPr lang="en-US" sz="1600" dirty="0" smtClean="0">
                <a:solidFill>
                  <a:schemeClr val="tx2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57200" y="4191000"/>
            <a:ext cx="6096000" cy="2514600"/>
            <a:chOff x="457200" y="4191000"/>
            <a:chExt cx="6096000" cy="2514600"/>
          </a:xfrm>
        </p:grpSpPr>
        <p:grpSp>
          <p:nvGrpSpPr>
            <p:cNvPr id="48" name="Group 47"/>
            <p:cNvGrpSpPr/>
            <p:nvPr/>
          </p:nvGrpSpPr>
          <p:grpSpPr>
            <a:xfrm>
              <a:off x="4343400" y="4191000"/>
              <a:ext cx="2209800" cy="533400"/>
              <a:chOff x="4343400" y="4191000"/>
              <a:chExt cx="2209800" cy="533400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4343400" y="4191000"/>
                <a:ext cx="2209800" cy="533400"/>
              </a:xfrm>
              <a:prstGeom prst="roundRect">
                <a:avLst>
                  <a:gd name="adj" fmla="val 729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45720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Up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55626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In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457200" y="5715000"/>
              <a:ext cx="5943600" cy="990600"/>
              <a:chOff x="457200" y="5715000"/>
              <a:chExt cx="5943600" cy="99060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457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743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5029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Arrow Connector 44"/>
              <p:cNvCxnSpPr/>
              <p:nvPr/>
            </p:nvCxnSpPr>
            <p:spPr>
              <a:xfrm>
                <a:off x="194310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>
                <a:off x="424815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7696200"/>
            <a:chOff x="0" y="0"/>
            <a:chExt cx="6858000" cy="6902034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3370956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t" anchorCtr="0"/>
            <a:lstStyle/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r>
                <a:rPr lang="en-US" sz="1600" dirty="0" smtClean="0">
                  <a:solidFill>
                    <a:schemeClr val="tx2"/>
                  </a:solidFill>
                </a:rPr>
                <a:t>How to Create an Account</a:t>
              </a:r>
              <a:endParaRPr lang="en-US" sz="1600" dirty="0" smtClean="0">
                <a:solidFill>
                  <a:schemeClr val="tx2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57200" y="4191000"/>
            <a:ext cx="6096000" cy="2514600"/>
            <a:chOff x="457200" y="4191000"/>
            <a:chExt cx="6096000" cy="2514600"/>
          </a:xfrm>
        </p:grpSpPr>
        <p:grpSp>
          <p:nvGrpSpPr>
            <p:cNvPr id="38" name="Group 47"/>
            <p:cNvGrpSpPr/>
            <p:nvPr/>
          </p:nvGrpSpPr>
          <p:grpSpPr>
            <a:xfrm>
              <a:off x="4343400" y="4191000"/>
              <a:ext cx="2209800" cy="533400"/>
              <a:chOff x="4343400" y="4191000"/>
              <a:chExt cx="2209800" cy="533400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4343400" y="4191000"/>
                <a:ext cx="2209800" cy="533400"/>
              </a:xfrm>
              <a:prstGeom prst="roundRect">
                <a:avLst>
                  <a:gd name="adj" fmla="val 729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45720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Up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55626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In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39" name="Group 48"/>
            <p:cNvGrpSpPr/>
            <p:nvPr/>
          </p:nvGrpSpPr>
          <p:grpSpPr>
            <a:xfrm>
              <a:off x="457200" y="5715000"/>
              <a:ext cx="5943600" cy="990600"/>
              <a:chOff x="457200" y="5715000"/>
              <a:chExt cx="5943600" cy="99060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457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743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5029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194310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424815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Rounded Rectangle 47"/>
          <p:cNvSpPr/>
          <p:nvPr/>
        </p:nvSpPr>
        <p:spPr>
          <a:xfrm>
            <a:off x="2895600" y="4953000"/>
            <a:ext cx="3657600" cy="1981200"/>
          </a:xfrm>
          <a:prstGeom prst="roundRect">
            <a:avLst>
              <a:gd name="adj" fmla="val 4167"/>
            </a:avLst>
          </a:prstGeom>
          <a:solidFill>
            <a:srgbClr val="B2ACFE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 smtClean="0"/>
          </a:p>
          <a:p>
            <a:r>
              <a:rPr lang="en-US" dirty="0" smtClean="0"/>
              <a:t>User Name  : </a:t>
            </a:r>
          </a:p>
          <a:p>
            <a:endParaRPr lang="en-US" dirty="0" smtClean="0"/>
          </a:p>
          <a:p>
            <a:r>
              <a:rPr lang="en-US" dirty="0" smtClean="0"/>
              <a:t>Password     :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343400" y="5305425"/>
            <a:ext cx="1981200" cy="3048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343400" y="5848350"/>
            <a:ext cx="1981200" cy="304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3733800" y="6477000"/>
            <a:ext cx="838200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Login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4876800" y="6477000"/>
            <a:ext cx="838200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Cancel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6858000" cy="8991600"/>
            <a:chOff x="0" y="0"/>
            <a:chExt cx="6858000" cy="8063763"/>
          </a:xfrm>
        </p:grpSpPr>
        <p:grpSp>
          <p:nvGrpSpPr>
            <p:cNvPr id="3" name="Group 53"/>
            <p:cNvGrpSpPr/>
            <p:nvPr/>
          </p:nvGrpSpPr>
          <p:grpSpPr>
            <a:xfrm>
              <a:off x="0" y="0"/>
              <a:ext cx="6858000" cy="3430588"/>
              <a:chOff x="0" y="0"/>
              <a:chExt cx="6858000" cy="3430588"/>
            </a:xfrm>
          </p:grpSpPr>
          <p:grpSp>
            <p:nvGrpSpPr>
              <p:cNvPr id="5" name="Group 43"/>
              <p:cNvGrpSpPr/>
              <p:nvPr/>
            </p:nvGrpSpPr>
            <p:grpSpPr>
              <a:xfrm>
                <a:off x="0" y="0"/>
                <a:ext cx="6858000" cy="3429000"/>
                <a:chOff x="0" y="0"/>
                <a:chExt cx="6858000" cy="3429000"/>
              </a:xfrm>
            </p:grpSpPr>
            <p:grpSp>
              <p:nvGrpSpPr>
                <p:cNvPr id="7" name="Group 31"/>
                <p:cNvGrpSpPr/>
                <p:nvPr/>
              </p:nvGrpSpPr>
              <p:grpSpPr>
                <a:xfrm>
                  <a:off x="0" y="0"/>
                  <a:ext cx="6858000" cy="3429000"/>
                  <a:chOff x="0" y="0"/>
                  <a:chExt cx="6858000" cy="3429000"/>
                </a:xfrm>
              </p:grpSpPr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715000" y="1295400"/>
                    <a:ext cx="990600" cy="381000"/>
                  </a:xfrm>
                  <a:prstGeom prst="roundRect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 w="15875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200" b="1" dirty="0" smtClean="0">
                        <a:solidFill>
                          <a:srgbClr val="0000FF"/>
                        </a:solidFill>
                      </a:rPr>
                      <a:t>Contact Us</a:t>
                    </a:r>
                    <a:endParaRPr lang="en-US" sz="1200" b="1" dirty="0">
                      <a:solidFill>
                        <a:srgbClr val="0000FF"/>
                      </a:solidFill>
                    </a:endParaRPr>
                  </a:p>
                </p:txBody>
              </p:sp>
              <p:grpSp>
                <p:nvGrpSpPr>
                  <p:cNvPr id="14" name="Group 30"/>
                  <p:cNvGrpSpPr/>
                  <p:nvPr/>
                </p:nvGrpSpPr>
                <p:grpSpPr>
                  <a:xfrm>
                    <a:off x="0" y="0"/>
                    <a:ext cx="6858000" cy="3429000"/>
                    <a:chOff x="0" y="0"/>
                    <a:chExt cx="6858000" cy="3429000"/>
                  </a:xfrm>
                </p:grpSpPr>
                <p:grpSp>
                  <p:nvGrpSpPr>
                    <p:cNvPr id="15" name="Group 29"/>
                    <p:cNvGrpSpPr/>
                    <p:nvPr/>
                  </p:nvGrpSpPr>
                  <p:grpSpPr>
                    <a:xfrm>
                      <a:off x="0" y="0"/>
                      <a:ext cx="6858000" cy="3429000"/>
                      <a:chOff x="0" y="0"/>
                      <a:chExt cx="6858000" cy="3429000"/>
                    </a:xfrm>
                  </p:grpSpPr>
                  <p:pic>
                    <p:nvPicPr>
                      <p:cNvPr id="17" name="Picture 16" descr="child-life-insurance.jpg"/>
                      <p:cNvPicPr>
                        <a:picLocks noChangeAspect="1"/>
                      </p:cNvPicPr>
                      <p:nvPr/>
                    </p:nvPicPr>
                    <p:blipFill>
                      <a:blip r:embed="rId2">
                        <a:lum bright="-33000" contrast="-40000"/>
                      </a:blip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1219200"/>
                      </a:xfrm>
                      <a:prstGeom prst="rect">
                        <a:avLst/>
                      </a:prstGeom>
                    </p:spPr>
                  </p:pic>
                  <p:grpSp>
                    <p:nvGrpSpPr>
                      <p:cNvPr id="18" name="Group 59"/>
                      <p:cNvGrpSpPr/>
                      <p:nvPr/>
                    </p:nvGrpSpPr>
                    <p:grpSpPr>
                      <a:xfrm>
                        <a:off x="0" y="0"/>
                        <a:ext cx="6858000" cy="3429000"/>
                        <a:chOff x="0" y="0"/>
                        <a:chExt cx="6858000" cy="3429000"/>
                      </a:xfrm>
                    </p:grpSpPr>
                    <p:grpSp>
                      <p:nvGrpSpPr>
                        <p:cNvPr id="20" name="Group 21"/>
                        <p:cNvGrpSpPr/>
                        <p:nvPr/>
                      </p:nvGrpSpPr>
                      <p:grpSpPr>
                        <a:xfrm>
                          <a:off x="0" y="0"/>
                          <a:ext cx="6858000" cy="1676400"/>
                          <a:chOff x="0" y="0"/>
                          <a:chExt cx="6858000" cy="1676400"/>
                        </a:xfrm>
                      </p:grpSpPr>
                      <p:grpSp>
                        <p:nvGrpSpPr>
                          <p:cNvPr id="25" name="Group 20"/>
                          <p:cNvGrpSpPr/>
                          <p:nvPr/>
                        </p:nvGrpSpPr>
                        <p:grpSpPr>
                          <a:xfrm>
                            <a:off x="1905000" y="0"/>
                            <a:ext cx="4838700" cy="838200"/>
                            <a:chOff x="1905000" y="0"/>
                            <a:chExt cx="4838700" cy="838200"/>
                          </a:xfrm>
                        </p:grpSpPr>
                        <p:sp>
                          <p:nvSpPr>
                            <p:cNvPr id="34" name="Rectangle 33"/>
                            <p:cNvSpPr/>
                            <p:nvPr/>
                          </p:nvSpPr>
                          <p:spPr>
                            <a:xfrm>
                              <a:off x="1905000" y="0"/>
                              <a:ext cx="4830553" cy="646331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6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SERENDIB APARTMENTS</a:t>
                              </a:r>
                              <a:endParaRPr lang="en-US" sz="36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5" name="Rectangle 6"/>
                            <p:cNvSpPr/>
                            <p:nvPr/>
                          </p:nvSpPr>
                          <p:spPr>
                            <a:xfrm>
                              <a:off x="3891637" y="133350"/>
                              <a:ext cx="2852063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  <p:sp>
                          <p:nvSpPr>
                            <p:cNvPr id="36" name="Rectangle 7"/>
                            <p:cNvSpPr/>
                            <p:nvPr/>
                          </p:nvSpPr>
                          <p:spPr>
                            <a:xfrm>
                              <a:off x="5105400" y="253425"/>
                              <a:ext cx="1620957" cy="58477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91440" tIns="45720" rIns="91440" bIns="45720">
                              <a:spAutoFit/>
                              <a:scene3d>
                                <a:camera prst="orthographicFront"/>
                                <a:lightRig rig="glow" dir="tl">
                                  <a:rot lat="0" lon="0" rev="5400000"/>
                                </a:lightRig>
                              </a:scene3d>
                              <a:sp3d contourW="12700">
                                <a:bevelT w="25400" h="25400"/>
                                <a:contourClr>
                                  <a:schemeClr val="accent6">
                                    <a:shade val="73000"/>
                                  </a:schemeClr>
                                </a:contourClr>
                              </a:sp3d>
                            </a:bodyPr>
                            <a:lstStyle/>
                            <a:p>
                              <a:pPr algn="ctr"/>
                              <a:r>
                                <a:rPr lang="en-US" sz="3200" b="1" cap="none" spc="0" dirty="0" smtClean="0">
                                  <a:ln w="11430"/>
                                  <a:gradFill>
                                    <a:gsLst>
                                      <a:gs pos="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  <a:gs pos="2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50000">
                                        <a:schemeClr val="accent6">
                                          <a:shade val="89000"/>
                                          <a:satMod val="110000"/>
                                        </a:schemeClr>
                                      </a:gs>
                                      <a:gs pos="75000">
                                        <a:schemeClr val="accent6">
                                          <a:tint val="93000"/>
                                          <a:satMod val="1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90000"/>
                                          <a:satMod val="120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outerShdw blurRad="80000" dist="40000" dir="5040000" algn="tl">
                                      <a:srgbClr val="000000">
                                        <a:alpha val="30000"/>
                                      </a:srgbClr>
                                    </a:outerShdw>
                                  </a:effectLst>
                                </a:rPr>
                                <a:t>_______</a:t>
                              </a:r>
                              <a:endParaRPr lang="en-US" sz="3200" b="1" cap="none" spc="0" dirty="0">
                                <a:ln w="11430"/>
                                <a:gradFill>
                                  <a:gsLst>
                                    <a:gs pos="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  <a:gs pos="2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50000">
                                      <a:schemeClr val="accent6">
                                        <a:shade val="89000"/>
                                        <a:satMod val="110000"/>
                                      </a:schemeClr>
                                    </a:gs>
                                    <a:gs pos="75000">
                                      <a:schemeClr val="accent6">
                                        <a:tint val="93000"/>
                                        <a:satMod val="120000"/>
                                      </a:schemeClr>
                                    </a:gs>
                                    <a:gs pos="100000">
                                      <a:schemeClr val="accent6">
                                        <a:tint val="90000"/>
                                        <a:satMod val="120000"/>
                                      </a:schemeClr>
                                    </a:gs>
                                  </a:gsLst>
                                  <a:lin ang="5400000"/>
                                </a:gradFill>
                                <a:effectLst>
                                  <a:outerShdw blurRad="80000" dist="40000" dir="5040000" algn="tl">
                                    <a:srgbClr val="000000">
                                      <a:alpha val="30000"/>
                                    </a:srgbClr>
                                  </a:outerShdw>
                                </a:effectLst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26" name="Group 17"/>
                          <p:cNvGrpSpPr/>
                          <p:nvPr/>
                        </p:nvGrpSpPr>
                        <p:grpSpPr>
                          <a:xfrm>
                            <a:off x="0" y="1219200"/>
                            <a:ext cx="6858000" cy="457200"/>
                            <a:chOff x="0" y="1219200"/>
                            <a:chExt cx="6858000" cy="457200"/>
                          </a:xfrm>
                        </p:grpSpPr>
                        <p:cxnSp>
                          <p:nvCxnSpPr>
                            <p:cNvPr id="27" name="Straight Connector 4"/>
                            <p:cNvCxnSpPr/>
                            <p:nvPr/>
                          </p:nvCxnSpPr>
                          <p:spPr>
                            <a:xfrm>
                              <a:off x="0" y="1219200"/>
                              <a:ext cx="6858000" cy="1588"/>
                            </a:xfrm>
                            <a:prstGeom prst="line">
                              <a:avLst/>
                            </a:prstGeom>
                            <a:ln w="44450" cap="flat" cmpd="thickThin">
                              <a:solidFill>
                                <a:schemeClr val="tx1"/>
                              </a:solidFill>
                              <a:prstDash val="solid"/>
                            </a:ln>
                            <a:effectLst>
                              <a:outerShdw blurRad="50800" dist="38100" dir="5400000" algn="t" rotWithShape="0">
                                <a:prstClr val="black">
                                  <a:alpha val="40000"/>
                                </a:prstClr>
                              </a:outerShdw>
                            </a:effectLst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8" name="Group 16"/>
                            <p:cNvGrpSpPr/>
                            <p:nvPr/>
                          </p:nvGrpSpPr>
                          <p:grpSpPr>
                            <a:xfrm>
                              <a:off x="152400" y="1295400"/>
                              <a:ext cx="5486400" cy="381000"/>
                              <a:chOff x="152400" y="1295400"/>
                              <a:chExt cx="5486400" cy="381000"/>
                            </a:xfrm>
                          </p:grpSpPr>
                          <p:sp>
                            <p:nvSpPr>
                              <p:cNvPr id="29" name="Rounded Rectangle 28"/>
                              <p:cNvSpPr/>
                              <p:nvPr/>
                            </p:nvSpPr>
                            <p:spPr>
                              <a:xfrm>
                                <a:off x="152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Home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0" name="Rounded Rectangle 29"/>
                              <p:cNvSpPr/>
                              <p:nvPr/>
                            </p:nvSpPr>
                            <p:spPr>
                              <a:xfrm>
                                <a:off x="1295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About Us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1" name="Rounded Rectangle 30"/>
                              <p:cNvSpPr/>
                              <p:nvPr/>
                            </p:nvSpPr>
                            <p:spPr>
                              <a:xfrm>
                                <a:off x="2438400" y="1295400"/>
                                <a:ext cx="10668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1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Image Gallery</a:t>
                                </a:r>
                                <a:endParaRPr lang="en-US" sz="11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2" name="Rounded Rectangle 31"/>
                              <p:cNvSpPr/>
                              <p:nvPr/>
                            </p:nvSpPr>
                            <p:spPr>
                              <a:xfrm>
                                <a:off x="35814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tx2">
                                  <a:lumMod val="20000"/>
                                  <a:lumOff val="80000"/>
                                </a:schemeClr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Apartments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3" name="Rounded Rectangle 13"/>
                              <p:cNvSpPr/>
                              <p:nvPr/>
                            </p:nvSpPr>
                            <p:spPr>
                              <a:xfrm>
                                <a:off x="4648200" y="1295400"/>
                                <a:ext cx="990600" cy="381000"/>
                              </a:xfrm>
                              <a:prstGeom prst="roundRect">
                                <a:avLst/>
                              </a:prstGeom>
                              <a:solidFill>
                                <a:schemeClr val="bg1"/>
                              </a:solidFill>
                              <a:ln w="15875">
                                <a:solidFill>
                                  <a:srgbClr val="0070C0"/>
                                </a:solidFill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r>
                                  <a:rPr lang="en-US" sz="1200" b="1" dirty="0" smtClean="0">
                                    <a:solidFill>
                                      <a:srgbClr val="0000FF"/>
                                    </a:solidFill>
                                  </a:rPr>
                                  <a:t>Account</a:t>
                                </a:r>
                                <a:endParaRPr lang="en-US" sz="1200" b="1" dirty="0">
                                  <a:solidFill>
                                    <a:srgbClr val="0000FF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</p:grpSp>
                    <p:grpSp>
                      <p:nvGrpSpPr>
                        <p:cNvPr id="21" name="Group 38"/>
                        <p:cNvGrpSpPr/>
                        <p:nvPr/>
                      </p:nvGrpSpPr>
                      <p:grpSpPr>
                        <a:xfrm>
                          <a:off x="0" y="1752600"/>
                          <a:ext cx="6858000" cy="1676400"/>
                          <a:chOff x="0" y="1905000"/>
                          <a:chExt cx="6858000" cy="1676400"/>
                        </a:xfrm>
                      </p:grpSpPr>
                      <p:pic>
                        <p:nvPicPr>
                          <p:cNvPr id="22" name="Picture 21" descr="Family-1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457200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3" name="Picture 22" descr="article-1198962-05ACD747000005DC-145_468x310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0" y="1905000"/>
                            <a:ext cx="2286000" cy="1676400"/>
                          </a:xfrm>
                          <a:prstGeom prst="rect">
                            <a:avLst/>
                          </a:prstGeom>
                        </p:spPr>
                      </p:pic>
                      <p:pic>
                        <p:nvPicPr>
                          <p:cNvPr id="24" name="Picture 23" descr="FamilyRoomandKitchen.JPG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 cstate="print"/>
                          <a:stretch>
                            <a:fillRect/>
                          </a:stretch>
                        </p:blipFill>
                        <p:spPr>
                          <a:xfrm>
                            <a:off x="2286000" y="1905000"/>
                            <a:ext cx="2296160" cy="1676400"/>
                          </a:xfrm>
                          <a:prstGeom prst="rect">
                            <a:avLst/>
                          </a:prstGeom>
                        </p:spPr>
                      </p:pic>
                    </p:grpSp>
                  </p:grpSp>
                  <p:sp>
                    <p:nvSpPr>
                      <p:cNvPr id="19" name="Rounded Rectangle 18"/>
                      <p:cNvSpPr/>
                      <p:nvPr/>
                    </p:nvSpPr>
                    <p:spPr>
                      <a:xfrm>
                        <a:off x="152400" y="152400"/>
                        <a:ext cx="1143000" cy="914400"/>
                      </a:xfrm>
                      <a:prstGeom prst="roundRect">
                        <a:avLst>
                          <a:gd name="adj" fmla="val 11007"/>
                        </a:avLst>
                      </a:prstGeom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 smtClean="0"/>
                          <a:t>LOGO</a:t>
                        </a:r>
                        <a:endParaRPr lang="en-US" dirty="0"/>
                      </a:p>
                    </p:txBody>
                  </p:sp>
                </p:grp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4273075" y="792039"/>
                      <a:ext cx="2432525" cy="400110"/>
                    </a:xfrm>
                    <a:prstGeom prst="rect">
                      <a:avLst/>
                    </a:prstGeom>
                    <a:noFill/>
                    <a:effectLst>
                      <a:outerShdw blurRad="50800" dist="50800" dir="2700000" algn="tl" rotWithShape="0">
                        <a:prstClr val="black">
                          <a:alpha val="40000"/>
                        </a:prstClr>
                      </a:outerShdw>
                    </a:effectLst>
                  </p:spPr>
                  <p:txBody>
                    <a:bodyPr wrap="none" lIns="91440" tIns="45720" rIns="91440" bIns="45720">
                      <a:spAutoFit/>
                      <a:scene3d>
                        <a:camera prst="orthographicFront"/>
                        <a:lightRig rig="flat" dir="tl">
                          <a:rot lat="0" lon="0" rev="6600000"/>
                        </a:lightRig>
                      </a:scene3d>
                      <a:sp3d extrusionH="25400" contourW="8890">
                        <a:bevelT w="38100" h="31750"/>
                        <a:contourClr>
                          <a:schemeClr val="accent2">
                            <a:shade val="75000"/>
                          </a:schemeClr>
                        </a:contourClr>
                      </a:sp3d>
                    </a:bodyPr>
                    <a:lstStyle/>
                    <a:p>
                      <a:pPr algn="ctr"/>
                      <a:r>
                        <a:rPr lang="en-US" sz="2000" b="1" i="1" dirty="0" smtClean="0">
                          <a:ln/>
                          <a:solidFill>
                            <a:srgbClr val="FF0000"/>
                          </a:solidFill>
                        </a:rPr>
                        <a:t>LIVE LIFE WITH STYLE</a:t>
                      </a:r>
                      <a:endParaRPr lang="en-US" sz="2000" b="1" i="1" dirty="0">
                        <a:ln/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8" name="Straight Connector 7"/>
                <p:cNvCxnSpPr/>
                <p:nvPr/>
              </p:nvCxnSpPr>
              <p:spPr>
                <a:xfrm rot="5400000" flipH="1" flipV="1">
                  <a:off x="1448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 rot="5400000" flipH="1" flipV="1">
                  <a:off x="3734594" y="2590006"/>
                  <a:ext cx="16764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10800000">
                  <a:off x="0" y="1752600"/>
                  <a:ext cx="68580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5400000" flipH="1" flipV="1">
                  <a:off x="5726428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rot="5400000">
                  <a:off x="-1086854" y="2323306"/>
                  <a:ext cx="2209800" cy="1588"/>
                </a:xfrm>
                <a:prstGeom prst="line">
                  <a:avLst/>
                </a:prstGeom>
                <a:ln w="44450" cap="flat" cmpd="thickThin">
                  <a:solidFill>
                    <a:schemeClr val="tx1"/>
                  </a:solidFill>
                  <a:prstDash val="solid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 rot="10800000">
                <a:off x="0" y="3429000"/>
                <a:ext cx="6858000" cy="1588"/>
              </a:xfrm>
              <a:prstGeom prst="line">
                <a:avLst/>
              </a:prstGeom>
              <a:ln w="44450" cap="flat" cmpd="thickThin">
                <a:solidFill>
                  <a:schemeClr val="tx1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ounded Rectangle 3"/>
            <p:cNvSpPr/>
            <p:nvPr/>
          </p:nvSpPr>
          <p:spPr>
            <a:xfrm>
              <a:off x="76200" y="3531078"/>
              <a:ext cx="6705600" cy="4532685"/>
            </a:xfrm>
            <a:prstGeom prst="roundRect">
              <a:avLst>
                <a:gd name="adj" fmla="val 1974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t" anchorCtr="0"/>
            <a:lstStyle/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endParaRPr lang="en-US" sz="1600" dirty="0" smtClean="0">
                <a:solidFill>
                  <a:schemeClr val="tx2"/>
                </a:solidFill>
              </a:endParaRPr>
            </a:p>
            <a:p>
              <a:r>
                <a:rPr lang="en-US" sz="1600" dirty="0" smtClean="0">
                  <a:solidFill>
                    <a:schemeClr val="tx2"/>
                  </a:solidFill>
                </a:rPr>
                <a:t>How to Create an Account</a:t>
              </a:r>
              <a:endParaRPr lang="en-US" sz="1600" dirty="0" smtClean="0">
                <a:solidFill>
                  <a:schemeClr val="tx2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57200" y="4191000"/>
            <a:ext cx="6096000" cy="2514600"/>
            <a:chOff x="457200" y="4191000"/>
            <a:chExt cx="6096000" cy="2514600"/>
          </a:xfrm>
        </p:grpSpPr>
        <p:grpSp>
          <p:nvGrpSpPr>
            <p:cNvPr id="38" name="Group 47"/>
            <p:cNvGrpSpPr/>
            <p:nvPr/>
          </p:nvGrpSpPr>
          <p:grpSpPr>
            <a:xfrm>
              <a:off x="4343400" y="4191000"/>
              <a:ext cx="2209800" cy="533400"/>
              <a:chOff x="4343400" y="4191000"/>
              <a:chExt cx="2209800" cy="533400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4343400" y="4191000"/>
                <a:ext cx="2209800" cy="533400"/>
              </a:xfrm>
              <a:prstGeom prst="roundRect">
                <a:avLst>
                  <a:gd name="adj" fmla="val 7292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45720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Up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5562600" y="4343400"/>
                <a:ext cx="838200" cy="228600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w="25400" h="127000"/>
                <a:bevelB w="254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Sign In</a:t>
                </a:r>
                <a:endParaRPr lang="en-US" sz="1400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39" name="Group 48"/>
            <p:cNvGrpSpPr/>
            <p:nvPr/>
          </p:nvGrpSpPr>
          <p:grpSpPr>
            <a:xfrm>
              <a:off x="457200" y="5715000"/>
              <a:ext cx="5943600" cy="990600"/>
              <a:chOff x="457200" y="5715000"/>
              <a:chExt cx="5943600" cy="99060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457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743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5029200" y="5715000"/>
                <a:ext cx="1371600" cy="990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194310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4248150" y="6219825"/>
                <a:ext cx="685800" cy="158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  <a:effectLst>
                <a:outerShdw blurRad="88900" dist="38100" dir="5400000" algn="ctr" rotWithShape="0">
                  <a:schemeClr val="tx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Rounded Rectangle 48"/>
          <p:cNvSpPr/>
          <p:nvPr/>
        </p:nvSpPr>
        <p:spPr>
          <a:xfrm>
            <a:off x="304800" y="4876800"/>
            <a:ext cx="6172200" cy="4038600"/>
          </a:xfrm>
          <a:prstGeom prst="roundRect">
            <a:avLst>
              <a:gd name="adj" fmla="val 4167"/>
            </a:avLst>
          </a:prstGeom>
          <a:solidFill>
            <a:srgbClr val="B2ACFE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dirty="0" smtClean="0"/>
          </a:p>
          <a:p>
            <a:r>
              <a:rPr lang="en-US" dirty="0" smtClean="0"/>
              <a:t>Name           :</a:t>
            </a:r>
          </a:p>
          <a:p>
            <a:endParaRPr lang="en-US" dirty="0" smtClean="0"/>
          </a:p>
          <a:p>
            <a:r>
              <a:rPr lang="en-US" dirty="0" smtClean="0"/>
              <a:t>Address        :</a:t>
            </a:r>
          </a:p>
          <a:p>
            <a:endParaRPr lang="en-US" dirty="0" smtClean="0"/>
          </a:p>
          <a:p>
            <a:r>
              <a:rPr lang="en-US" dirty="0" err="1" smtClean="0"/>
              <a:t>Bla</a:t>
            </a:r>
            <a:r>
              <a:rPr lang="en-US" dirty="0" smtClean="0"/>
              <a:t> </a:t>
            </a:r>
            <a:r>
              <a:rPr lang="en-US" dirty="0" err="1" smtClean="0"/>
              <a:t>Bla</a:t>
            </a:r>
            <a:r>
              <a:rPr lang="en-US" dirty="0" smtClean="0"/>
              <a:t> </a:t>
            </a:r>
            <a:r>
              <a:rPr lang="en-US" dirty="0" err="1" smtClean="0"/>
              <a:t>Bla</a:t>
            </a:r>
            <a:r>
              <a:rPr lang="en-US" dirty="0" smtClean="0"/>
              <a:t>…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828800" y="5257800"/>
            <a:ext cx="4267200" cy="3048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828800" y="5791200"/>
            <a:ext cx="4267200" cy="30480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1981200" y="8534400"/>
            <a:ext cx="838200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Submit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971800" y="8534400"/>
            <a:ext cx="838200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Reset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962400" y="8534400"/>
            <a:ext cx="838200" cy="2286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 w="25400" h="127000"/>
            <a:bevelB w="254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Cancel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414</Words>
  <Application>Microsoft Office PowerPoint</Application>
  <PresentationFormat>On-screen Show (4:3)</PresentationFormat>
  <Paragraphs>335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Eranda</dc:creator>
  <cp:lastModifiedBy>Eranda</cp:lastModifiedBy>
  <cp:revision>20</cp:revision>
  <dcterms:created xsi:type="dcterms:W3CDTF">2006-08-16T00:00:00Z</dcterms:created>
  <dcterms:modified xsi:type="dcterms:W3CDTF">2011-08-23T18:08:27Z</dcterms:modified>
</cp:coreProperties>
</file>